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82" r:id="rId11"/>
    <p:sldId id="268" r:id="rId12"/>
    <p:sldId id="265" r:id="rId13"/>
    <p:sldId id="266" r:id="rId14"/>
    <p:sldId id="267" r:id="rId15"/>
    <p:sldId id="269" r:id="rId16"/>
    <p:sldId id="280" r:id="rId17"/>
    <p:sldId id="272" r:id="rId18"/>
    <p:sldId id="270" r:id="rId19"/>
    <p:sldId id="271" r:id="rId20"/>
    <p:sldId id="273" r:id="rId21"/>
    <p:sldId id="281" r:id="rId22"/>
    <p:sldId id="274" r:id="rId23"/>
    <p:sldId id="275" r:id="rId24"/>
    <p:sldId id="276" r:id="rId25"/>
    <p:sldId id="277" r:id="rId26"/>
    <p:sldId id="278" r:id="rId27"/>
    <p:sldId id="283" r:id="rId28"/>
    <p:sldId id="27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A2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80"/>
    <p:restoredTop sz="94682"/>
  </p:normalViewPr>
  <p:slideViewPr>
    <p:cSldViewPr snapToGrid="0" snapToObjects="1">
      <p:cViewPr>
        <p:scale>
          <a:sx n="93" d="100"/>
          <a:sy n="93" d="100"/>
        </p:scale>
        <p:origin x="5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17B2F1-8F68-D347-B887-B95B0E80B6DE}" type="doc">
      <dgm:prSet loTypeId="urn:microsoft.com/office/officeart/2005/8/layout/vList6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750DA11-A6C2-B245-BBF5-83C2C69BC9B4}">
      <dgm:prSet/>
      <dgm:spPr/>
      <dgm:t>
        <a:bodyPr/>
        <a:lstStyle/>
        <a:p>
          <a:pPr rtl="0"/>
          <a:r>
            <a:rPr lang="en-US" dirty="0" smtClean="0"/>
            <a:t>A major academic / research center joins the project</a:t>
          </a:r>
          <a:endParaRPr lang="en-US" dirty="0"/>
        </a:p>
      </dgm:t>
    </dgm:pt>
    <dgm:pt modelId="{C0BB0175-18A5-F84E-809C-92DF0820595C}" type="parTrans" cxnId="{0038F9E0-1F8C-6544-9826-C4E457E553C9}">
      <dgm:prSet/>
      <dgm:spPr/>
      <dgm:t>
        <a:bodyPr/>
        <a:lstStyle/>
        <a:p>
          <a:endParaRPr lang="en-US"/>
        </a:p>
      </dgm:t>
    </dgm:pt>
    <dgm:pt modelId="{5514439E-6ECD-9E4B-9FF3-ECCA10499CE6}" type="sibTrans" cxnId="{0038F9E0-1F8C-6544-9826-C4E457E553C9}">
      <dgm:prSet/>
      <dgm:spPr/>
      <dgm:t>
        <a:bodyPr/>
        <a:lstStyle/>
        <a:p>
          <a:endParaRPr lang="en-US"/>
        </a:p>
      </dgm:t>
    </dgm:pt>
    <dgm:pt modelId="{9F61AECD-2E4E-CE4E-A21A-99F71B8E71B7}">
      <dgm:prSet/>
      <dgm:spPr/>
      <dgm:t>
        <a:bodyPr/>
        <a:lstStyle/>
        <a:p>
          <a:pPr rtl="0"/>
          <a:r>
            <a:rPr lang="en-US" smtClean="0"/>
            <a:t>Patients of relevant physician researchers are screened manually (typically by research nurses) to see if they may fit a trial</a:t>
          </a:r>
          <a:endParaRPr lang="en-US"/>
        </a:p>
      </dgm:t>
    </dgm:pt>
    <dgm:pt modelId="{099BCDDA-6175-C041-958E-F227F3169792}" type="parTrans" cxnId="{B6671F0E-A91E-AC4D-8478-38A99A139F1A}">
      <dgm:prSet/>
      <dgm:spPr/>
      <dgm:t>
        <a:bodyPr/>
        <a:lstStyle/>
        <a:p>
          <a:endParaRPr lang="en-US"/>
        </a:p>
      </dgm:t>
    </dgm:pt>
    <dgm:pt modelId="{12F3E167-0332-3246-A369-E4FD87612CC3}" type="sibTrans" cxnId="{B6671F0E-A91E-AC4D-8478-38A99A139F1A}">
      <dgm:prSet/>
      <dgm:spPr/>
      <dgm:t>
        <a:bodyPr/>
        <a:lstStyle/>
        <a:p>
          <a:endParaRPr lang="en-US"/>
        </a:p>
      </dgm:t>
    </dgm:pt>
    <dgm:pt modelId="{1D6AC994-2B52-2448-9408-53D189FDB48A}">
      <dgm:prSet/>
      <dgm:spPr/>
      <dgm:t>
        <a:bodyPr/>
        <a:lstStyle/>
        <a:p>
          <a:pPr rtl="0"/>
          <a:r>
            <a:rPr lang="en-US" smtClean="0"/>
            <a:t>Some sites have data analysts that search the population for ICD, CPT, etc. codes for baseline criteria then hand off the result set for manual review</a:t>
          </a:r>
          <a:endParaRPr lang="en-US"/>
        </a:p>
      </dgm:t>
    </dgm:pt>
    <dgm:pt modelId="{E57CB83F-CC8D-1A4E-81AD-23B9CB912CCF}" type="parTrans" cxnId="{BE9CE637-B8CA-A24A-8933-A0C163402862}">
      <dgm:prSet/>
      <dgm:spPr/>
      <dgm:t>
        <a:bodyPr/>
        <a:lstStyle/>
        <a:p>
          <a:endParaRPr lang="en-US"/>
        </a:p>
      </dgm:t>
    </dgm:pt>
    <dgm:pt modelId="{FC53767D-365B-3D4B-A974-594C1A5806E9}" type="sibTrans" cxnId="{BE9CE637-B8CA-A24A-8933-A0C163402862}">
      <dgm:prSet/>
      <dgm:spPr/>
      <dgm:t>
        <a:bodyPr/>
        <a:lstStyle/>
        <a:p>
          <a:endParaRPr lang="en-US"/>
        </a:p>
      </dgm:t>
    </dgm:pt>
    <dgm:pt modelId="{2DFD197F-7417-3D4E-BF29-3367D3688CA5}" type="pres">
      <dgm:prSet presAssocID="{C517B2F1-8F68-D347-B887-B95B0E80B6DE}" presName="Name0" presStyleCnt="0">
        <dgm:presLayoutVars>
          <dgm:dir/>
          <dgm:animLvl val="lvl"/>
          <dgm:resizeHandles/>
        </dgm:presLayoutVars>
      </dgm:prSet>
      <dgm:spPr/>
    </dgm:pt>
    <dgm:pt modelId="{85F29948-F109-6546-9458-B3CB1D55A189}" type="pres">
      <dgm:prSet presAssocID="{1750DA11-A6C2-B245-BBF5-83C2C69BC9B4}" presName="linNode" presStyleCnt="0"/>
      <dgm:spPr/>
    </dgm:pt>
    <dgm:pt modelId="{3A751BF7-2DE4-A04C-8006-3A1BD407D8CC}" type="pres">
      <dgm:prSet presAssocID="{1750DA11-A6C2-B245-BBF5-83C2C69BC9B4}" presName="parentShp" presStyleLbl="node1" presStyleIdx="0" presStyleCnt="3" custScaleX="249724">
        <dgm:presLayoutVars>
          <dgm:bulletEnabled val="1"/>
        </dgm:presLayoutVars>
      </dgm:prSet>
      <dgm:spPr/>
    </dgm:pt>
    <dgm:pt modelId="{1C201B67-A714-624C-946E-7C8128A985C3}" type="pres">
      <dgm:prSet presAssocID="{1750DA11-A6C2-B245-BBF5-83C2C69BC9B4}" presName="childShp" presStyleLbl="bgAccFollowNode1" presStyleIdx="0" presStyleCnt="3">
        <dgm:presLayoutVars>
          <dgm:bulletEnabled val="1"/>
        </dgm:presLayoutVars>
      </dgm:prSet>
      <dgm:spPr/>
    </dgm:pt>
    <dgm:pt modelId="{0CB2EE9F-A0D3-F240-AB86-A504E6BB1D1A}" type="pres">
      <dgm:prSet presAssocID="{5514439E-6ECD-9E4B-9FF3-ECCA10499CE6}" presName="spacing" presStyleCnt="0"/>
      <dgm:spPr/>
    </dgm:pt>
    <dgm:pt modelId="{B97BDAB8-A9EB-E145-A58F-D974F86E05C5}" type="pres">
      <dgm:prSet presAssocID="{9F61AECD-2E4E-CE4E-A21A-99F71B8E71B7}" presName="linNode" presStyleCnt="0"/>
      <dgm:spPr/>
    </dgm:pt>
    <dgm:pt modelId="{6B73DE48-43B6-DA43-9D81-6A723B4E6BF4}" type="pres">
      <dgm:prSet presAssocID="{9F61AECD-2E4E-CE4E-A21A-99F71B8E71B7}" presName="parentShp" presStyleLbl="node1" presStyleIdx="1" presStyleCnt="3" custScaleX="249724">
        <dgm:presLayoutVars>
          <dgm:bulletEnabled val="1"/>
        </dgm:presLayoutVars>
      </dgm:prSet>
      <dgm:spPr/>
    </dgm:pt>
    <dgm:pt modelId="{03383527-1E00-C843-9307-671B6DE1C292}" type="pres">
      <dgm:prSet presAssocID="{9F61AECD-2E4E-CE4E-A21A-99F71B8E71B7}" presName="childShp" presStyleLbl="bgAccFollowNode1" presStyleIdx="1" presStyleCnt="3">
        <dgm:presLayoutVars>
          <dgm:bulletEnabled val="1"/>
        </dgm:presLayoutVars>
      </dgm:prSet>
      <dgm:spPr/>
    </dgm:pt>
    <dgm:pt modelId="{397FD8B8-3962-3B46-895B-6BB68D678B4C}" type="pres">
      <dgm:prSet presAssocID="{12F3E167-0332-3246-A369-E4FD87612CC3}" presName="spacing" presStyleCnt="0"/>
      <dgm:spPr/>
    </dgm:pt>
    <dgm:pt modelId="{6C8D8C5E-BEE5-CE41-836B-B5D9A4936A1E}" type="pres">
      <dgm:prSet presAssocID="{1D6AC994-2B52-2448-9408-53D189FDB48A}" presName="linNode" presStyleCnt="0"/>
      <dgm:spPr/>
    </dgm:pt>
    <dgm:pt modelId="{CD5CCF4E-15B5-204A-974A-8279C78199D2}" type="pres">
      <dgm:prSet presAssocID="{1D6AC994-2B52-2448-9408-53D189FDB48A}" presName="parentShp" presStyleLbl="node1" presStyleIdx="2" presStyleCnt="3" custScaleX="249724">
        <dgm:presLayoutVars>
          <dgm:bulletEnabled val="1"/>
        </dgm:presLayoutVars>
      </dgm:prSet>
      <dgm:spPr/>
    </dgm:pt>
    <dgm:pt modelId="{8C667EFC-5D20-5347-AF65-0FD471BEE078}" type="pres">
      <dgm:prSet presAssocID="{1D6AC994-2B52-2448-9408-53D189FDB48A}" presName="childShp" presStyleLbl="bgAccFollowNode1" presStyleIdx="2" presStyleCnt="3">
        <dgm:presLayoutVars>
          <dgm:bulletEnabled val="1"/>
        </dgm:presLayoutVars>
      </dgm:prSet>
      <dgm:spPr/>
    </dgm:pt>
  </dgm:ptLst>
  <dgm:cxnLst>
    <dgm:cxn modelId="{B6671F0E-A91E-AC4D-8478-38A99A139F1A}" srcId="{C517B2F1-8F68-D347-B887-B95B0E80B6DE}" destId="{9F61AECD-2E4E-CE4E-A21A-99F71B8E71B7}" srcOrd="1" destOrd="0" parTransId="{099BCDDA-6175-C041-958E-F227F3169792}" sibTransId="{12F3E167-0332-3246-A369-E4FD87612CC3}"/>
    <dgm:cxn modelId="{BE9CE637-B8CA-A24A-8933-A0C163402862}" srcId="{C517B2F1-8F68-D347-B887-B95B0E80B6DE}" destId="{1D6AC994-2B52-2448-9408-53D189FDB48A}" srcOrd="2" destOrd="0" parTransId="{E57CB83F-CC8D-1A4E-81AD-23B9CB912CCF}" sibTransId="{FC53767D-365B-3D4B-A974-594C1A5806E9}"/>
    <dgm:cxn modelId="{0038F9E0-1F8C-6544-9826-C4E457E553C9}" srcId="{C517B2F1-8F68-D347-B887-B95B0E80B6DE}" destId="{1750DA11-A6C2-B245-BBF5-83C2C69BC9B4}" srcOrd="0" destOrd="0" parTransId="{C0BB0175-18A5-F84E-809C-92DF0820595C}" sibTransId="{5514439E-6ECD-9E4B-9FF3-ECCA10499CE6}"/>
    <dgm:cxn modelId="{2AD53849-56C1-5D4E-8634-45D4ECAF7963}" type="presOf" srcId="{9F61AECD-2E4E-CE4E-A21A-99F71B8E71B7}" destId="{6B73DE48-43B6-DA43-9D81-6A723B4E6BF4}" srcOrd="0" destOrd="0" presId="urn:microsoft.com/office/officeart/2005/8/layout/vList6"/>
    <dgm:cxn modelId="{20914DBA-EDCE-C642-B5E5-7A0605C3E107}" type="presOf" srcId="{1750DA11-A6C2-B245-BBF5-83C2C69BC9B4}" destId="{3A751BF7-2DE4-A04C-8006-3A1BD407D8CC}" srcOrd="0" destOrd="0" presId="urn:microsoft.com/office/officeart/2005/8/layout/vList6"/>
    <dgm:cxn modelId="{5AC58781-FE4A-B74A-9641-91AD7E064504}" type="presOf" srcId="{1D6AC994-2B52-2448-9408-53D189FDB48A}" destId="{CD5CCF4E-15B5-204A-974A-8279C78199D2}" srcOrd="0" destOrd="0" presId="urn:microsoft.com/office/officeart/2005/8/layout/vList6"/>
    <dgm:cxn modelId="{DFEBB6BF-1013-5D48-ACF6-A80AB6032806}" type="presOf" srcId="{C517B2F1-8F68-D347-B887-B95B0E80B6DE}" destId="{2DFD197F-7417-3D4E-BF29-3367D3688CA5}" srcOrd="0" destOrd="0" presId="urn:microsoft.com/office/officeart/2005/8/layout/vList6"/>
    <dgm:cxn modelId="{93FFBB8D-1277-8E4B-8C26-2F918CAA7F9F}" type="presParOf" srcId="{2DFD197F-7417-3D4E-BF29-3367D3688CA5}" destId="{85F29948-F109-6546-9458-B3CB1D55A189}" srcOrd="0" destOrd="0" presId="urn:microsoft.com/office/officeart/2005/8/layout/vList6"/>
    <dgm:cxn modelId="{2B1C0507-036E-0744-BD4F-C96BE78E4DA7}" type="presParOf" srcId="{85F29948-F109-6546-9458-B3CB1D55A189}" destId="{3A751BF7-2DE4-A04C-8006-3A1BD407D8CC}" srcOrd="0" destOrd="0" presId="urn:microsoft.com/office/officeart/2005/8/layout/vList6"/>
    <dgm:cxn modelId="{25D270F2-EFA6-5348-8AD6-D28872EDDE42}" type="presParOf" srcId="{85F29948-F109-6546-9458-B3CB1D55A189}" destId="{1C201B67-A714-624C-946E-7C8128A985C3}" srcOrd="1" destOrd="0" presId="urn:microsoft.com/office/officeart/2005/8/layout/vList6"/>
    <dgm:cxn modelId="{E0408675-5F26-F847-93CF-A8D9663FCCB6}" type="presParOf" srcId="{2DFD197F-7417-3D4E-BF29-3367D3688CA5}" destId="{0CB2EE9F-A0D3-F240-AB86-A504E6BB1D1A}" srcOrd="1" destOrd="0" presId="urn:microsoft.com/office/officeart/2005/8/layout/vList6"/>
    <dgm:cxn modelId="{FB2CBDA4-0E56-6144-9F69-7725FC712D08}" type="presParOf" srcId="{2DFD197F-7417-3D4E-BF29-3367D3688CA5}" destId="{B97BDAB8-A9EB-E145-A58F-D974F86E05C5}" srcOrd="2" destOrd="0" presId="urn:microsoft.com/office/officeart/2005/8/layout/vList6"/>
    <dgm:cxn modelId="{C23FCD9A-8163-D540-B3F3-CBE7B49A2055}" type="presParOf" srcId="{B97BDAB8-A9EB-E145-A58F-D974F86E05C5}" destId="{6B73DE48-43B6-DA43-9D81-6A723B4E6BF4}" srcOrd="0" destOrd="0" presId="urn:microsoft.com/office/officeart/2005/8/layout/vList6"/>
    <dgm:cxn modelId="{0291352F-82BB-0243-8B8A-C13C6A2E63F5}" type="presParOf" srcId="{B97BDAB8-A9EB-E145-A58F-D974F86E05C5}" destId="{03383527-1E00-C843-9307-671B6DE1C292}" srcOrd="1" destOrd="0" presId="urn:microsoft.com/office/officeart/2005/8/layout/vList6"/>
    <dgm:cxn modelId="{E687BC41-5DD3-2E41-B0B1-36198326D2E2}" type="presParOf" srcId="{2DFD197F-7417-3D4E-BF29-3367D3688CA5}" destId="{397FD8B8-3962-3B46-895B-6BB68D678B4C}" srcOrd="3" destOrd="0" presId="urn:microsoft.com/office/officeart/2005/8/layout/vList6"/>
    <dgm:cxn modelId="{8EE81533-728A-504B-9EC5-5A10D0A91C0A}" type="presParOf" srcId="{2DFD197F-7417-3D4E-BF29-3367D3688CA5}" destId="{6C8D8C5E-BEE5-CE41-836B-B5D9A4936A1E}" srcOrd="4" destOrd="0" presId="urn:microsoft.com/office/officeart/2005/8/layout/vList6"/>
    <dgm:cxn modelId="{0D5BE413-4DA6-EE48-9E97-86F792F99957}" type="presParOf" srcId="{6C8D8C5E-BEE5-CE41-836B-B5D9A4936A1E}" destId="{CD5CCF4E-15B5-204A-974A-8279C78199D2}" srcOrd="0" destOrd="0" presId="urn:microsoft.com/office/officeart/2005/8/layout/vList6"/>
    <dgm:cxn modelId="{493640CF-F10E-6B49-8717-CDD5369800F7}" type="presParOf" srcId="{6C8D8C5E-BEE5-CE41-836B-B5D9A4936A1E}" destId="{8C667EFC-5D20-5347-AF65-0FD471BEE078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01B67-A714-624C-946E-7C8128A985C3}">
      <dsp:nvSpPr>
        <dsp:cNvPr id="0" name=""/>
        <dsp:cNvSpPr/>
      </dsp:nvSpPr>
      <dsp:spPr>
        <a:xfrm>
          <a:off x="6283029" y="0"/>
          <a:ext cx="3771900" cy="1257299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751BF7-2DE4-A04C-8006-3A1BD407D8CC}">
      <dsp:nvSpPr>
        <dsp:cNvPr id="0" name=""/>
        <dsp:cNvSpPr/>
      </dsp:nvSpPr>
      <dsp:spPr>
        <a:xfrm>
          <a:off x="3470" y="0"/>
          <a:ext cx="6279559" cy="125729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 major academic / research center joins the project</a:t>
          </a:r>
          <a:endParaRPr lang="en-US" sz="2100" kern="1200" dirty="0"/>
        </a:p>
      </dsp:txBody>
      <dsp:txXfrm>
        <a:off x="64846" y="61376"/>
        <a:ext cx="6156807" cy="1134547"/>
      </dsp:txXfrm>
    </dsp:sp>
    <dsp:sp modelId="{03383527-1E00-C843-9307-671B6DE1C292}">
      <dsp:nvSpPr>
        <dsp:cNvPr id="0" name=""/>
        <dsp:cNvSpPr/>
      </dsp:nvSpPr>
      <dsp:spPr>
        <a:xfrm>
          <a:off x="6283029" y="1383029"/>
          <a:ext cx="3771900" cy="1257299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73DE48-43B6-DA43-9D81-6A723B4E6BF4}">
      <dsp:nvSpPr>
        <dsp:cNvPr id="0" name=""/>
        <dsp:cNvSpPr/>
      </dsp:nvSpPr>
      <dsp:spPr>
        <a:xfrm>
          <a:off x="3470" y="1383029"/>
          <a:ext cx="6279559" cy="125729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Patients of relevant physician researchers are screened manually (typically by research nurses) to see if they may fit a trial</a:t>
          </a:r>
          <a:endParaRPr lang="en-US" sz="2100" kern="1200"/>
        </a:p>
      </dsp:txBody>
      <dsp:txXfrm>
        <a:off x="64846" y="1444405"/>
        <a:ext cx="6156807" cy="1134547"/>
      </dsp:txXfrm>
    </dsp:sp>
    <dsp:sp modelId="{8C667EFC-5D20-5347-AF65-0FD471BEE078}">
      <dsp:nvSpPr>
        <dsp:cNvPr id="0" name=""/>
        <dsp:cNvSpPr/>
      </dsp:nvSpPr>
      <dsp:spPr>
        <a:xfrm>
          <a:off x="6283029" y="2766060"/>
          <a:ext cx="3771900" cy="1257299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5CCF4E-15B5-204A-974A-8279C78199D2}">
      <dsp:nvSpPr>
        <dsp:cNvPr id="0" name=""/>
        <dsp:cNvSpPr/>
      </dsp:nvSpPr>
      <dsp:spPr>
        <a:xfrm>
          <a:off x="3470" y="2766060"/>
          <a:ext cx="6279559" cy="1257299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Some sites have data analysts that search the population for ICD, CPT, etc. codes for baseline criteria then hand off the result set for manual review</a:t>
          </a:r>
          <a:endParaRPr lang="en-US" sz="2100" kern="1200"/>
        </a:p>
      </dsp:txBody>
      <dsp:txXfrm>
        <a:off x="64846" y="2827436"/>
        <a:ext cx="6156807" cy="11345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5B977-D1E7-ED48-8019-A5C28789A454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E2D70-415C-D541-A97A-3CDA17BFE7F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5B977-D1E7-ED48-8019-A5C28789A454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E2D70-415C-D541-A97A-3CDA17BFE7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5B977-D1E7-ED48-8019-A5C28789A454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E2D70-415C-D541-A97A-3CDA17BFE7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5B977-D1E7-ED48-8019-A5C28789A454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E2D70-415C-D541-A97A-3CDA17BFE7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5B977-D1E7-ED48-8019-A5C28789A454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E2D70-415C-D541-A97A-3CDA17BFE7F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5B977-D1E7-ED48-8019-A5C28789A454}" type="datetimeFigureOut">
              <a:rPr lang="en-US" smtClean="0"/>
              <a:t>1/22/19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E2D70-415C-D541-A97A-3CDA17BFE7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5B977-D1E7-ED48-8019-A5C28789A454}" type="datetimeFigureOut">
              <a:rPr lang="en-US" smtClean="0"/>
              <a:t>1/22/19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E2D70-415C-D541-A97A-3CDA17BFE7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5B977-D1E7-ED48-8019-A5C28789A454}" type="datetimeFigureOut">
              <a:rPr lang="en-US" smtClean="0"/>
              <a:t>1/22/19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E2D70-415C-D541-A97A-3CDA17BFE7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5B977-D1E7-ED48-8019-A5C28789A454}" type="datetimeFigureOut">
              <a:rPr lang="en-US" smtClean="0"/>
              <a:t>1/22/19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E2D70-415C-D541-A97A-3CDA17BFE7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0B5B977-D1E7-ED48-8019-A5C28789A454}" type="datetimeFigureOut">
              <a:rPr lang="en-US" smtClean="0"/>
              <a:t>1/22/19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1CE2D70-415C-D541-A97A-3CDA17BFE7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5B977-D1E7-ED48-8019-A5C28789A454}" type="datetimeFigureOut">
              <a:rPr lang="en-US" smtClean="0"/>
              <a:t>1/22/19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E2D70-415C-D541-A97A-3CDA17BFE7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0B5B977-D1E7-ED48-8019-A5C28789A454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1CE2D70-415C-D541-A97A-3CDA17BFE7F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05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Improving Clinical Trial Recruitment through FHIR and Natural Language Processing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0000" lnSpcReduction="20000"/>
          </a:bodyPr>
          <a:lstStyle/>
          <a:p>
            <a:pPr algn="just"/>
            <a:r>
              <a:rPr lang="en-US" sz="4200" dirty="0" smtClean="0"/>
              <a:t>Charity Hilton</a:t>
            </a:r>
          </a:p>
          <a:p>
            <a:pPr algn="just"/>
            <a:r>
              <a:rPr lang="en-US" sz="2800" dirty="0" smtClean="0"/>
              <a:t>Lead, Natural Language Processing</a:t>
            </a:r>
          </a:p>
          <a:p>
            <a:pPr algn="just"/>
            <a:r>
              <a:rPr lang="en-US" dirty="0" smtClean="0"/>
              <a:t>Center for Health Analytics and Informatics</a:t>
            </a:r>
          </a:p>
          <a:p>
            <a:pPr algn="just"/>
            <a:r>
              <a:rPr lang="en-US" dirty="0" smtClean="0"/>
              <a:t>Georgia Tech Research Institute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4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ClarityNLP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source NLP platform developed at Georgia Tech Research Institute</a:t>
            </a:r>
          </a:p>
          <a:p>
            <a:r>
              <a:rPr lang="en-US" dirty="0">
                <a:solidFill>
                  <a:srgbClr val="002341"/>
                </a:solidFill>
              </a:rPr>
              <a:t>Domain expert-friendly query syntax</a:t>
            </a:r>
          </a:p>
          <a:p>
            <a:r>
              <a:rPr lang="en-US" dirty="0">
                <a:solidFill>
                  <a:srgbClr val="002341"/>
                </a:solidFill>
              </a:rPr>
              <a:t>Extensibility for developers to add their own NLP algorithms</a:t>
            </a:r>
          </a:p>
          <a:p>
            <a:r>
              <a:rPr lang="en-US" dirty="0">
                <a:solidFill>
                  <a:srgbClr val="002341"/>
                </a:solidFill>
              </a:rPr>
              <a:t>Simplified ingestion and mapping to support cross-site queries</a:t>
            </a:r>
          </a:p>
          <a:p>
            <a:r>
              <a:rPr lang="en-US" dirty="0">
                <a:solidFill>
                  <a:srgbClr val="002341"/>
                </a:solidFill>
              </a:rPr>
              <a:t>Built-in validation framework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554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ClarityNLP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5279" y="1998663"/>
            <a:ext cx="6249042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69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Study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s-IS" sz="2400" dirty="0" smtClean="0"/>
              <a:t>NCT03320486</a:t>
            </a:r>
          </a:p>
          <a:p>
            <a:pPr lvl="1"/>
            <a:r>
              <a:rPr lang="en-US" sz="2000" i="1" dirty="0"/>
              <a:t>The main purpose of this study is to demonstrate that </a:t>
            </a:r>
            <a:r>
              <a:rPr lang="en-US" sz="2000" i="1" dirty="0" err="1"/>
              <a:t>dapaconazole</a:t>
            </a:r>
            <a:r>
              <a:rPr lang="en-US" sz="2000" i="1" dirty="0"/>
              <a:t> cream 2% (experimental drug) is non-inferior to ketoconazole cream 2% (</a:t>
            </a:r>
            <a:r>
              <a:rPr lang="en-US" sz="2000" i="1" dirty="0" err="1"/>
              <a:t>Nizoral</a:t>
            </a:r>
            <a:r>
              <a:rPr lang="en-US" sz="2000" i="1" dirty="0"/>
              <a:t>® - active comparator) for the treatment of dermatological lesions of Tinea </a:t>
            </a:r>
            <a:r>
              <a:rPr lang="en-US" sz="2000" i="1" dirty="0" err="1" smtClean="0"/>
              <a:t>pedis</a:t>
            </a:r>
            <a:r>
              <a:rPr lang="en-US" sz="2000" i="1" dirty="0" smtClean="0"/>
              <a:t>.</a:t>
            </a:r>
            <a:endParaRPr lang="en-US" sz="2000" i="1" dirty="0"/>
          </a:p>
          <a:p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377" y="3481494"/>
            <a:ext cx="34163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80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Inclusion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Participants aged from 18 to 65 years old, male, or female with no childbearing potential or who are using an effective contraceptive </a:t>
            </a:r>
            <a:r>
              <a:rPr lang="en-US" dirty="0" smtClean="0"/>
              <a:t>method. - </a:t>
            </a:r>
            <a:r>
              <a:rPr lang="en-US" b="1" dirty="0" smtClean="0">
                <a:solidFill>
                  <a:srgbClr val="3AA2E3"/>
                </a:solidFill>
              </a:rPr>
              <a:t>Structured</a:t>
            </a:r>
            <a:endParaRPr lang="en-US" b="1" dirty="0" smtClean="0"/>
          </a:p>
          <a:p>
            <a:r>
              <a:rPr lang="en-US" dirty="0" smtClean="0"/>
              <a:t>Presence of dermatological lesion(s) of Tinea </a:t>
            </a:r>
            <a:r>
              <a:rPr lang="en-US" dirty="0" err="1" smtClean="0"/>
              <a:t>pedis</a:t>
            </a:r>
            <a:r>
              <a:rPr lang="en-US" dirty="0" smtClean="0"/>
              <a:t>, with a global clinical severity score ≥ 4, being a minimum score of 2 for itching or desquamation/maceration and a minimum score of 2 for erythema</a:t>
            </a:r>
            <a:r>
              <a:rPr lang="en-US" dirty="0" smtClean="0"/>
              <a:t>. -  </a:t>
            </a:r>
            <a:r>
              <a:rPr lang="en-US" b="1" dirty="0" smtClean="0">
                <a:solidFill>
                  <a:srgbClr val="3AA2E3"/>
                </a:solidFill>
              </a:rPr>
              <a:t>Unstructured</a:t>
            </a:r>
            <a:endParaRPr lang="en-US" b="1" dirty="0" smtClean="0"/>
          </a:p>
          <a:p>
            <a:r>
              <a:rPr lang="en-US" dirty="0" smtClean="0"/>
              <a:t>No previous treatment with </a:t>
            </a:r>
            <a:r>
              <a:rPr lang="en-US" dirty="0" err="1" smtClean="0"/>
              <a:t>antimycotic</a:t>
            </a:r>
            <a:r>
              <a:rPr lang="en-US" dirty="0" smtClean="0"/>
              <a:t> medication, in the last 2 months, for the current dermatologic lesion</a:t>
            </a:r>
            <a:r>
              <a:rPr lang="en-US" dirty="0" smtClean="0"/>
              <a:t>.  </a:t>
            </a:r>
            <a:r>
              <a:rPr lang="en-US" b="1" dirty="0" smtClean="0">
                <a:solidFill>
                  <a:srgbClr val="3AA2E3"/>
                </a:solidFill>
              </a:rPr>
              <a:t>Structured</a:t>
            </a:r>
            <a:endParaRPr lang="en-US" b="1" dirty="0" smtClean="0"/>
          </a:p>
          <a:p>
            <a:r>
              <a:rPr lang="en-US" dirty="0" smtClean="0"/>
              <a:t>No evidence of other significant diseases, that, at the investigator's discretion, may affect the participation in the clinical trial, in accordance with the protocol requirements. </a:t>
            </a:r>
            <a:r>
              <a:rPr lang="en-US" b="1" dirty="0" smtClean="0">
                <a:solidFill>
                  <a:srgbClr val="3AA2E3"/>
                </a:solidFill>
              </a:rPr>
              <a:t>Structured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126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Exclusion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25625"/>
            <a:ext cx="10256520" cy="5232400"/>
          </a:xfrm>
        </p:spPr>
        <p:txBody>
          <a:bodyPr>
            <a:noAutofit/>
          </a:bodyPr>
          <a:lstStyle/>
          <a:p>
            <a:r>
              <a:rPr lang="en-US" sz="1800" dirty="0" smtClean="0"/>
              <a:t>Existing hepatic and/or renal diseases or other pathologic findings, which might interfere with the safety and tolerability of the active ingredients. </a:t>
            </a:r>
            <a:r>
              <a:rPr lang="en-US" sz="1800" b="1" dirty="0" smtClean="0">
                <a:solidFill>
                  <a:srgbClr val="3AA2E3"/>
                </a:solidFill>
              </a:rPr>
              <a:t>Structured and Unstructured</a:t>
            </a:r>
          </a:p>
          <a:p>
            <a:r>
              <a:rPr lang="en-US" sz="1800" dirty="0" smtClean="0"/>
              <a:t>Screening </a:t>
            </a:r>
            <a:r>
              <a:rPr lang="en-US" sz="1800" dirty="0"/>
              <a:t>laboratory tests presenting deviations deemed as clinically significant, which, due to possible risks, prevents the participation in clinical trial</a:t>
            </a:r>
            <a:r>
              <a:rPr lang="en-US" sz="1800" dirty="0" smtClean="0"/>
              <a:t>. </a:t>
            </a:r>
            <a:r>
              <a:rPr lang="en-US" sz="1800" b="1" dirty="0" smtClean="0">
                <a:solidFill>
                  <a:srgbClr val="3AA2E3"/>
                </a:solidFill>
              </a:rPr>
              <a:t>Structured</a:t>
            </a:r>
            <a:endParaRPr lang="en-US" sz="1800" b="1" dirty="0"/>
          </a:p>
          <a:p>
            <a:r>
              <a:rPr lang="en-US" sz="1800" dirty="0"/>
              <a:t>Known hypersensitivity to ketoconazole or to chemically related compounds (azoles) or to the compounds of the investigational products</a:t>
            </a:r>
            <a:r>
              <a:rPr lang="en-US" sz="1800" dirty="0" smtClean="0"/>
              <a:t>. </a:t>
            </a:r>
            <a:r>
              <a:rPr lang="en-US" sz="1800" b="1" dirty="0" smtClean="0">
                <a:solidFill>
                  <a:srgbClr val="3AA2E3"/>
                </a:solidFill>
              </a:rPr>
              <a:t>Unstructured</a:t>
            </a:r>
            <a:endParaRPr lang="en-US" sz="1800" b="1" dirty="0">
              <a:solidFill>
                <a:srgbClr val="3AA2E3"/>
              </a:solidFill>
            </a:endParaRPr>
          </a:p>
          <a:p>
            <a:r>
              <a:rPr lang="en-US" sz="1800" dirty="0" smtClean="0"/>
              <a:t>Positive </a:t>
            </a:r>
            <a:r>
              <a:rPr lang="en-US" sz="1800" dirty="0"/>
              <a:t>anti human immunodeficiency virus (anti-HIV) test, positive Hepatitis B Surface Antigen (HBs-Ag) test or positive anti hepatitis C virus (anti-HCV) test</a:t>
            </a:r>
            <a:r>
              <a:rPr lang="en-US" sz="1800" dirty="0" smtClean="0"/>
              <a:t>. </a:t>
            </a:r>
            <a:r>
              <a:rPr lang="en-US" sz="1800" b="1" dirty="0">
                <a:solidFill>
                  <a:srgbClr val="3AA2E3"/>
                </a:solidFill>
              </a:rPr>
              <a:t>S</a:t>
            </a:r>
            <a:r>
              <a:rPr lang="en-US" sz="1800" b="1" dirty="0" smtClean="0">
                <a:solidFill>
                  <a:srgbClr val="3AA2E3"/>
                </a:solidFill>
              </a:rPr>
              <a:t>tructured</a:t>
            </a:r>
            <a:endParaRPr lang="en-US" sz="1800" b="1" dirty="0"/>
          </a:p>
          <a:p>
            <a:r>
              <a:rPr lang="en-US" sz="1800" dirty="0"/>
              <a:t>Treatment, within 3 months prior to the start of the clinical trial treatment, with any drug known to have a well-established toxic potential to major </a:t>
            </a:r>
            <a:r>
              <a:rPr lang="en-US" sz="1800" dirty="0" smtClean="0"/>
              <a:t>organs. </a:t>
            </a:r>
            <a:r>
              <a:rPr lang="en-US" sz="1800" b="1" dirty="0" smtClean="0">
                <a:solidFill>
                  <a:srgbClr val="3AA2E3"/>
                </a:solidFill>
              </a:rPr>
              <a:t>Structured</a:t>
            </a:r>
            <a:endParaRPr lang="en-US" sz="1800" b="1" dirty="0"/>
          </a:p>
          <a:p>
            <a:r>
              <a:rPr lang="en-US" sz="1800" dirty="0"/>
              <a:t>Pregnant or lactating </a:t>
            </a:r>
            <a:r>
              <a:rPr lang="en-US" sz="1800" dirty="0" smtClean="0"/>
              <a:t>women </a:t>
            </a:r>
            <a:r>
              <a:rPr lang="en-US" sz="1800" b="1" dirty="0" smtClean="0">
                <a:solidFill>
                  <a:srgbClr val="3AA2E3"/>
                </a:solidFill>
              </a:rPr>
              <a:t>Structured and Unstructured</a:t>
            </a:r>
            <a:endParaRPr lang="en-US" sz="1800" b="1" dirty="0"/>
          </a:p>
          <a:p>
            <a:r>
              <a:rPr lang="en-US" sz="1800" dirty="0" smtClean="0"/>
              <a:t>Presence </a:t>
            </a:r>
            <a:r>
              <a:rPr lang="en-US" sz="1800" dirty="0"/>
              <a:t>of </a:t>
            </a:r>
            <a:r>
              <a:rPr lang="en-US" sz="1800" dirty="0" smtClean="0"/>
              <a:t>"Moccasin type</a:t>
            </a:r>
            <a:r>
              <a:rPr lang="en-US" sz="1800" dirty="0"/>
              <a:t>" Tinea </a:t>
            </a:r>
            <a:r>
              <a:rPr lang="en-US" sz="1800" dirty="0" err="1" smtClean="0"/>
              <a:t>pedis</a:t>
            </a:r>
            <a:r>
              <a:rPr lang="en-US" sz="1800" dirty="0" smtClean="0"/>
              <a:t> </a:t>
            </a:r>
            <a:r>
              <a:rPr lang="en-US" sz="1800" b="1" dirty="0" smtClean="0">
                <a:solidFill>
                  <a:srgbClr val="3AA2E3"/>
                </a:solidFill>
              </a:rPr>
              <a:t>Unstructured</a:t>
            </a:r>
            <a:endParaRPr lang="en-US" sz="1800" b="1" dirty="0"/>
          </a:p>
          <a:p>
            <a:r>
              <a:rPr lang="en-US" sz="1800" dirty="0" smtClean="0"/>
              <a:t>History </a:t>
            </a:r>
            <a:r>
              <a:rPr lang="en-US" sz="1800" dirty="0"/>
              <a:t>of drug </a:t>
            </a:r>
            <a:r>
              <a:rPr lang="en-US" sz="1800" dirty="0" smtClean="0"/>
              <a:t>addiction </a:t>
            </a:r>
            <a:r>
              <a:rPr lang="en-US" sz="1800" b="1" dirty="0" smtClean="0">
                <a:solidFill>
                  <a:srgbClr val="3AA2E3"/>
                </a:solidFill>
              </a:rPr>
              <a:t>Unstructured</a:t>
            </a:r>
            <a:endParaRPr lang="en-US" sz="1800" b="1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62571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smtClean="0"/>
              <a:t>History of drug addiction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Finding this manually by reviewing throughout the chart is time consuming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ClarityNLP can be used to identify such features </a:t>
            </a:r>
            <a:r>
              <a:rPr lang="en-US" dirty="0" smtClean="0"/>
              <a:t>rapidly: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84" y="2662768"/>
            <a:ext cx="4616450" cy="3314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730" y="2662768"/>
            <a:ext cx="40640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30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Drug addiction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62727"/>
            <a:ext cx="6396942" cy="403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85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Example </a:t>
            </a:r>
            <a:r>
              <a:rPr lang="en-US" dirty="0" smtClean="0"/>
              <a:t>Study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dirty="0" smtClean="0"/>
              <a:t>NCT01569178</a:t>
            </a:r>
            <a:endParaRPr lang="is-IS" sz="2800" dirty="0" smtClean="0"/>
          </a:p>
          <a:p>
            <a:pPr lvl="1"/>
            <a:r>
              <a:rPr lang="en-US" sz="2400" i="1" dirty="0"/>
              <a:t>This is a multinational, </a:t>
            </a:r>
            <a:r>
              <a:rPr lang="en-US" sz="2400" i="1" dirty="0" err="1"/>
              <a:t>multicentre</a:t>
            </a:r>
            <a:r>
              <a:rPr lang="en-US" sz="2400" i="1" dirty="0"/>
              <a:t>, </a:t>
            </a:r>
            <a:r>
              <a:rPr lang="en-US" sz="2400" i="1" dirty="0" err="1"/>
              <a:t>randomised</a:t>
            </a:r>
            <a:r>
              <a:rPr lang="en-US" sz="2400" i="1" dirty="0"/>
              <a:t> open-label, controlled, parallel-group phase III study. Its aim is to demonstrate that a single intracoronary infusion of autologous bone marrow-derived mononuclear cells is safe and reduces all-cause mortality in patients with reduced left ventricular ejection fraction(&lt;/=45%) after successful reperfusion for acute myocardial infarction when compared to a control group of patients undergoing best medical care.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778" y="4520622"/>
            <a:ext cx="50419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35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Inclusion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en </a:t>
            </a:r>
            <a:r>
              <a:rPr lang="en-US" dirty="0"/>
              <a:t>and women of any ethnic origin aged≥</a:t>
            </a:r>
            <a:r>
              <a:rPr lang="en-US" dirty="0" smtClean="0"/>
              <a:t>18years </a:t>
            </a:r>
            <a:r>
              <a:rPr lang="en-US" b="1" dirty="0" smtClean="0">
                <a:solidFill>
                  <a:srgbClr val="3AA2E3"/>
                </a:solidFill>
              </a:rPr>
              <a:t>Structured</a:t>
            </a:r>
            <a:endParaRPr lang="en-US" b="1" dirty="0"/>
          </a:p>
          <a:p>
            <a:r>
              <a:rPr lang="en-US" dirty="0" smtClean="0"/>
              <a:t>Patients </a:t>
            </a:r>
            <a:r>
              <a:rPr lang="en-US" dirty="0"/>
              <a:t>with acute ST-elevation myocardial infarction as defined by the universal definition of AMI</a:t>
            </a:r>
            <a:r>
              <a:rPr lang="en-US" dirty="0" smtClean="0"/>
              <a:t>. </a:t>
            </a:r>
            <a:r>
              <a:rPr lang="en-US" b="1" dirty="0" smtClean="0">
                <a:solidFill>
                  <a:srgbClr val="3AA2E3"/>
                </a:solidFill>
              </a:rPr>
              <a:t>Structured</a:t>
            </a:r>
            <a:r>
              <a:rPr lang="en-US" dirty="0" smtClean="0">
                <a:solidFill>
                  <a:srgbClr val="3AA2E3"/>
                </a:solidFill>
              </a:rPr>
              <a:t> </a:t>
            </a:r>
            <a:r>
              <a:rPr lang="en-US" b="1" dirty="0" smtClean="0">
                <a:solidFill>
                  <a:srgbClr val="3AA2E3"/>
                </a:solidFill>
              </a:rPr>
              <a:t>and Unstructured</a:t>
            </a:r>
            <a:endParaRPr lang="en-US" b="1" dirty="0"/>
          </a:p>
          <a:p>
            <a:r>
              <a:rPr lang="en-US" dirty="0"/>
              <a:t>Successful acute reperfusion therapy </a:t>
            </a:r>
            <a:r>
              <a:rPr lang="en-US" dirty="0" smtClean="0"/>
              <a:t>(residual </a:t>
            </a:r>
            <a:r>
              <a:rPr lang="en-US" dirty="0"/>
              <a:t>stenosis visually &lt;50% and TIMI flow ≥2) within 24 hours of symptom onset </a:t>
            </a:r>
            <a:r>
              <a:rPr lang="en-US" b="1" dirty="0" smtClean="0">
                <a:solidFill>
                  <a:srgbClr val="3AA2E3"/>
                </a:solidFill>
              </a:rPr>
              <a:t>Unstructured</a:t>
            </a:r>
            <a:endParaRPr lang="en-US" b="1" dirty="0" smtClean="0"/>
          </a:p>
          <a:p>
            <a:r>
              <a:rPr lang="en-US" dirty="0" smtClean="0"/>
              <a:t>Left </a:t>
            </a:r>
            <a:r>
              <a:rPr lang="en-US" dirty="0"/>
              <a:t>ventricular ejection fraction ≤ 45% with significant regional wall motion abnormality </a:t>
            </a:r>
            <a:r>
              <a:rPr lang="en-US" b="1" dirty="0" smtClean="0">
                <a:solidFill>
                  <a:srgbClr val="3AA2E3"/>
                </a:solidFill>
              </a:rPr>
              <a:t>Unstructured</a:t>
            </a:r>
            <a:endParaRPr lang="en-US" b="1" dirty="0" smtClean="0"/>
          </a:p>
          <a:p>
            <a:r>
              <a:rPr lang="en-US" dirty="0" smtClean="0"/>
              <a:t>Open </a:t>
            </a:r>
            <a:r>
              <a:rPr lang="en-US" dirty="0"/>
              <a:t>coronary artery suitable for cell infusion supplying the target area of abnormal wall </a:t>
            </a:r>
            <a:r>
              <a:rPr lang="en-US" dirty="0" smtClean="0"/>
              <a:t>motion </a:t>
            </a:r>
            <a:r>
              <a:rPr lang="en-US" b="1" dirty="0" smtClean="0">
                <a:solidFill>
                  <a:srgbClr val="3AA2E3"/>
                </a:solidFill>
              </a:rPr>
              <a:t>Unstructured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696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Exclusion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25625"/>
            <a:ext cx="10589894" cy="4351338"/>
          </a:xfrm>
        </p:spPr>
        <p:txBody>
          <a:bodyPr>
            <a:normAutofit/>
          </a:bodyPr>
          <a:lstStyle/>
          <a:p>
            <a:r>
              <a:rPr lang="en-US" dirty="0"/>
              <a:t>Previously received stem/progenitor cell </a:t>
            </a:r>
            <a:r>
              <a:rPr lang="en-US" dirty="0" smtClean="0"/>
              <a:t>therapy </a:t>
            </a:r>
            <a:r>
              <a:rPr lang="en-US" b="1" dirty="0" smtClean="0">
                <a:solidFill>
                  <a:srgbClr val="3AA2E3"/>
                </a:solidFill>
              </a:rPr>
              <a:t>Unstructured</a:t>
            </a:r>
            <a:endParaRPr lang="en-US" b="1" dirty="0"/>
          </a:p>
          <a:p>
            <a:r>
              <a:rPr lang="en-US" dirty="0"/>
              <a:t>Pregnant or nursing </a:t>
            </a:r>
            <a:r>
              <a:rPr lang="en-US" dirty="0" smtClean="0"/>
              <a:t>women </a:t>
            </a:r>
            <a:r>
              <a:rPr lang="en-US" b="1" dirty="0" smtClean="0">
                <a:solidFill>
                  <a:srgbClr val="3AA2E3"/>
                </a:solidFill>
              </a:rPr>
              <a:t>Structured and Unstructured</a:t>
            </a:r>
            <a:endParaRPr lang="en-US" b="1" dirty="0"/>
          </a:p>
          <a:p>
            <a:r>
              <a:rPr lang="en-US" dirty="0" smtClean="0"/>
              <a:t>Cardiogenic </a:t>
            </a:r>
            <a:r>
              <a:rPr lang="en-US" dirty="0"/>
              <a:t>shock requiring mechanical </a:t>
            </a:r>
            <a:r>
              <a:rPr lang="en-US" dirty="0" smtClean="0"/>
              <a:t>support </a:t>
            </a:r>
            <a:r>
              <a:rPr lang="en-US" b="1" dirty="0" smtClean="0">
                <a:solidFill>
                  <a:srgbClr val="3AA2E3"/>
                </a:solidFill>
              </a:rPr>
              <a:t>Structured and Unstructured</a:t>
            </a:r>
            <a:endParaRPr lang="en-US" b="1" dirty="0"/>
          </a:p>
          <a:p>
            <a:r>
              <a:rPr lang="en-US" dirty="0"/>
              <a:t>Platelet count &lt;100.000/µl, or hemoglobin &lt;8.5 </a:t>
            </a:r>
            <a:r>
              <a:rPr lang="en-US" dirty="0" smtClean="0"/>
              <a:t>g/dl </a:t>
            </a:r>
            <a:r>
              <a:rPr lang="en-US" b="1" dirty="0" smtClean="0">
                <a:solidFill>
                  <a:srgbClr val="3AA2E3"/>
                </a:solidFill>
              </a:rPr>
              <a:t>Structured</a:t>
            </a:r>
            <a:endParaRPr lang="en-US" b="1" dirty="0"/>
          </a:p>
          <a:p>
            <a:r>
              <a:rPr lang="en-US" dirty="0"/>
              <a:t>Impaired renal function, i.e. creatinine &gt;2.5 </a:t>
            </a:r>
            <a:r>
              <a:rPr lang="en-US" dirty="0" smtClean="0"/>
              <a:t>mg/dl </a:t>
            </a:r>
            <a:r>
              <a:rPr lang="en-US" b="1" dirty="0" smtClean="0">
                <a:solidFill>
                  <a:srgbClr val="3AA2E3"/>
                </a:solidFill>
              </a:rPr>
              <a:t>Structured</a:t>
            </a:r>
            <a:endParaRPr lang="en-US" b="1" dirty="0"/>
          </a:p>
          <a:p>
            <a:r>
              <a:rPr lang="en-US" dirty="0"/>
              <a:t>Fever or </a:t>
            </a:r>
            <a:r>
              <a:rPr lang="en-US" dirty="0" err="1"/>
              <a:t>diarrhoea</a:t>
            </a:r>
            <a:r>
              <a:rPr lang="en-US" dirty="0"/>
              <a:t> not responsive to treatment within 4 weeks prior </a:t>
            </a:r>
            <a:r>
              <a:rPr lang="en-US" dirty="0" smtClean="0"/>
              <a:t>screening  </a:t>
            </a:r>
            <a:r>
              <a:rPr lang="en-US" b="1" dirty="0" smtClean="0">
                <a:solidFill>
                  <a:srgbClr val="3AA2E3"/>
                </a:solidFill>
              </a:rPr>
              <a:t>Structured and Unstructured</a:t>
            </a:r>
            <a:endParaRPr lang="en-US" b="1" dirty="0"/>
          </a:p>
          <a:p>
            <a:r>
              <a:rPr lang="en-US" dirty="0" smtClean="0"/>
              <a:t>Clinically </a:t>
            </a:r>
            <a:r>
              <a:rPr lang="en-US" dirty="0"/>
              <a:t>significant bleeding disorder within 3 months prior </a:t>
            </a:r>
            <a:r>
              <a:rPr lang="en-US" dirty="0" smtClean="0"/>
              <a:t>screening </a:t>
            </a:r>
            <a:r>
              <a:rPr lang="en-US" b="1" dirty="0" smtClean="0">
                <a:solidFill>
                  <a:srgbClr val="3AA2E3"/>
                </a:solidFill>
              </a:rPr>
              <a:t>Structured</a:t>
            </a:r>
            <a:endParaRPr lang="en-US" b="1" dirty="0"/>
          </a:p>
          <a:p>
            <a:r>
              <a:rPr lang="en-US" dirty="0"/>
              <a:t>Uncontrolled hypertension (systolic &gt;180 mmHg and diastolic &gt;120 mmHg</a:t>
            </a:r>
            <a:r>
              <a:rPr lang="en-US" dirty="0" smtClean="0"/>
              <a:t>) </a:t>
            </a:r>
            <a:r>
              <a:rPr lang="en-US" b="1" dirty="0" smtClean="0">
                <a:solidFill>
                  <a:srgbClr val="3AA2E3"/>
                </a:solidFill>
              </a:rPr>
              <a:t>Structured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1786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Clinical Trials</a:t>
            </a:r>
            <a:endParaRPr lang="en-US" dirty="0"/>
          </a:p>
        </p:txBody>
      </p:sp>
      <p:pic>
        <p:nvPicPr>
          <p:cNvPr id="1026" name="Picture 2" descr="mage result for clinical tria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889762"/>
            <a:ext cx="7760177" cy="420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594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Left ventricular ejection fraction ≤ 45% with significant regional wall motion </a:t>
            </a:r>
            <a:r>
              <a:rPr lang="en-US" dirty="0" smtClean="0"/>
              <a:t>abnormality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Going through chart to find is time consuming</a:t>
            </a:r>
          </a:p>
          <a:p>
            <a:r>
              <a:rPr lang="en-US" dirty="0" smtClean="0"/>
              <a:t>ClarityNLP can be used to identify </a:t>
            </a:r>
            <a:r>
              <a:rPr lang="en-US" dirty="0" smtClean="0"/>
              <a:t>patients rapidly: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665076"/>
            <a:ext cx="5569643" cy="360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022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EF Patients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2453" y="1877002"/>
            <a:ext cx="8895819" cy="431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5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ClarityNLP on FHIR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Currently, we can retrieve clinical documents and process for unstructured criteria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347" y="2170315"/>
            <a:ext cx="7536872" cy="41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95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develop an application that uses FHIR to retrieve both structured and unstructured criteria</a:t>
            </a:r>
          </a:p>
          <a:p>
            <a:r>
              <a:rPr lang="en-US" dirty="0" smtClean="0"/>
              <a:t>Structured criteria to be expressed using CQL (clinical query language)</a:t>
            </a:r>
          </a:p>
          <a:p>
            <a:pPr lvl="1"/>
            <a:r>
              <a:rPr lang="en-US" dirty="0" smtClean="0"/>
              <a:t>Allows specification of codes, labs, and other values using and expressive language</a:t>
            </a:r>
          </a:p>
          <a:p>
            <a:r>
              <a:rPr lang="en-US" dirty="0" smtClean="0"/>
              <a:t>Unstructured criteria would be expressed using NLPQL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6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271" y="1773670"/>
            <a:ext cx="5853241" cy="44484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055" y="1786773"/>
            <a:ext cx="4448032" cy="443536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 smtClean="0"/>
              <a:t>CQL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134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CQL FHIR Engine Processes CQL to FHIR Query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345" y="1904423"/>
            <a:ext cx="7412182" cy="431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55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Pilot </a:t>
            </a:r>
            <a:r>
              <a:rPr lang="en-US" dirty="0" smtClean="0"/>
              <a:t>Project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an app that utilizes CQL+FHIR and </a:t>
            </a:r>
            <a:r>
              <a:rPr lang="en-US" dirty="0" err="1" smtClean="0"/>
              <a:t>ClarityNLP+FHIR</a:t>
            </a:r>
            <a:r>
              <a:rPr lang="en-US" dirty="0" smtClean="0"/>
              <a:t> </a:t>
            </a:r>
            <a:r>
              <a:rPr lang="en-US" dirty="0" smtClean="0"/>
              <a:t>to: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Specify a patient id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Specify a study (any study)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</a:t>
            </a:r>
            <a:r>
              <a:rPr lang="en-US" dirty="0" smtClean="0"/>
              <a:t>CQL / NLPQL (developed by </a:t>
            </a:r>
            <a:r>
              <a:rPr lang="en-US" dirty="0" smtClean="0"/>
              <a:t>ClarityNLP </a:t>
            </a:r>
            <a:r>
              <a:rPr lang="en-US" dirty="0" smtClean="0"/>
              <a:t>team)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Display all matching patient information as well as failed </a:t>
            </a:r>
            <a:r>
              <a:rPr lang="en-US" dirty="0" smtClean="0"/>
              <a:t>criteria</a:t>
            </a:r>
          </a:p>
        </p:txBody>
      </p:sp>
    </p:spTree>
    <p:extLst>
      <p:ext uri="{BB962C8B-B14F-4D97-AF65-F5344CB8AC3E}">
        <p14:creationId xmlns:p14="http://schemas.microsoft.com/office/powerpoint/2010/main" val="381294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Pilot Project 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app that utilizes </a:t>
            </a:r>
            <a:r>
              <a:rPr lang="en-US" dirty="0" smtClean="0"/>
              <a:t>ClarityNLP NLPQL+FHIR </a:t>
            </a:r>
            <a:r>
              <a:rPr lang="en-US" dirty="0"/>
              <a:t>to: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Specify a patient id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Specify a </a:t>
            </a:r>
            <a:r>
              <a:rPr lang="en-US" dirty="0" smtClean="0"/>
              <a:t>study (any study)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NLPQL on patient documents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Display results and inclusion/exclusion matches (improve on existing ClarityNLP FHIR client)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Integrate with Cerner or HSPC Sandbox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254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Seeking Two Teams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Seeking to test with two different clinical trial types as well as develop alternate interface designs</a:t>
            </a:r>
          </a:p>
          <a:p>
            <a:r>
              <a:rPr lang="en-US" dirty="0" smtClean="0"/>
              <a:t>Teams should include students </a:t>
            </a:r>
            <a:r>
              <a:rPr lang="en-US" dirty="0" smtClean="0"/>
              <a:t>with:</a:t>
            </a:r>
            <a:endParaRPr lang="en-US" dirty="0" smtClean="0"/>
          </a:p>
          <a:p>
            <a:pPr lvl="1"/>
            <a:r>
              <a:rPr lang="en-US" dirty="0" smtClean="0"/>
              <a:t>Human factors experience</a:t>
            </a:r>
          </a:p>
          <a:p>
            <a:pPr lvl="1"/>
            <a:r>
              <a:rPr lang="en-US" dirty="0" smtClean="0"/>
              <a:t>Back-end API development</a:t>
            </a:r>
          </a:p>
          <a:p>
            <a:pPr lvl="1"/>
            <a:r>
              <a:rPr lang="en-US" dirty="0" smtClean="0"/>
              <a:t>Front-end </a:t>
            </a:r>
            <a:r>
              <a:rPr lang="en-US" dirty="0" smtClean="0"/>
              <a:t>development (</a:t>
            </a:r>
            <a:r>
              <a:rPr lang="en-US" dirty="0" smtClean="0"/>
              <a:t>React preferred)</a:t>
            </a:r>
          </a:p>
          <a:p>
            <a:pPr lvl="1"/>
            <a:r>
              <a:rPr lang="en-US" dirty="0" smtClean="0"/>
              <a:t>NLP experience </a:t>
            </a:r>
            <a:r>
              <a:rPr lang="en-US" dirty="0"/>
              <a:t>(</a:t>
            </a:r>
            <a:r>
              <a:rPr lang="en-US" dirty="0" smtClean="0"/>
              <a:t>bonus)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931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Clinical Trials are Expensive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</a:t>
            </a:r>
            <a:r>
              <a:rPr lang="en-US" sz="2800" dirty="0" smtClean="0"/>
              <a:t>verage </a:t>
            </a:r>
            <a:r>
              <a:rPr lang="en-US" sz="2800" dirty="0"/>
              <a:t>costs of phase 3 clinical trials range </a:t>
            </a:r>
            <a:r>
              <a:rPr lang="en-US" sz="2800" dirty="0" smtClean="0"/>
              <a:t>from </a:t>
            </a:r>
            <a:r>
              <a:rPr lang="en-US" sz="2800" b="1" dirty="0" smtClean="0"/>
              <a:t>$11.5M-$</a:t>
            </a:r>
            <a:r>
              <a:rPr lang="en-US" sz="2800" b="1" dirty="0" smtClean="0"/>
              <a:t>52.9M.</a:t>
            </a:r>
            <a:endParaRPr lang="en-US" sz="2800" b="1" dirty="0" smtClean="0"/>
          </a:p>
          <a:p>
            <a:endParaRPr lang="en-US" sz="2800" dirty="0" smtClean="0"/>
          </a:p>
          <a:p>
            <a:r>
              <a:rPr lang="en-US" sz="2800" dirty="0" smtClean="0"/>
              <a:t>Currently </a:t>
            </a:r>
            <a:r>
              <a:rPr lang="en-US" sz="2800" b="1" dirty="0" smtClean="0"/>
              <a:t>49,396 clinical studies </a:t>
            </a:r>
            <a:r>
              <a:rPr lang="en-US" sz="2800" dirty="0" smtClean="0"/>
              <a:t>recruiting on </a:t>
            </a:r>
            <a:r>
              <a:rPr lang="en-US" sz="2800" dirty="0" err="1" smtClean="0"/>
              <a:t>clinicaltrials.gov</a:t>
            </a:r>
            <a:r>
              <a:rPr lang="en-US" sz="2800" dirty="0" smtClean="0"/>
              <a:t>.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The </a:t>
            </a:r>
            <a:r>
              <a:rPr lang="en-US" sz="2800" dirty="0" smtClean="0"/>
              <a:t>major cost is </a:t>
            </a:r>
            <a:r>
              <a:rPr lang="en-US" sz="2800" b="1" dirty="0" smtClean="0"/>
              <a:t>finding </a:t>
            </a:r>
            <a:r>
              <a:rPr lang="en-US" sz="2800" b="1" dirty="0" smtClean="0"/>
              <a:t>and enrolling </a:t>
            </a:r>
            <a:r>
              <a:rPr lang="en-US" sz="2800" b="1" dirty="0" smtClean="0"/>
              <a:t>patients.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47270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Eligibility Criteria </a:t>
            </a:r>
            <a:r>
              <a:rPr lang="en-US" dirty="0" smtClean="0"/>
              <a:t>is c</a:t>
            </a:r>
            <a:r>
              <a:rPr lang="en-US" dirty="0" smtClean="0"/>
              <a:t>omplex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6238" y="1871572"/>
            <a:ext cx="10058400" cy="397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161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Exclusion Criteria as well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259" y="1901681"/>
            <a:ext cx="7594252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54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are patients found?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0808733"/>
              </p:ext>
            </p:extLst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1033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76400" y="2251075"/>
            <a:ext cx="10515600" cy="1325563"/>
          </a:xfrm>
        </p:spPr>
        <p:txBody>
          <a:bodyPr/>
          <a:lstStyle/>
          <a:p>
            <a:r>
              <a:rPr lang="en-US" dirty="0" smtClean="0"/>
              <a:t>This is a very inefficient process.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638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Advances are Being Made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Population-level screening has been improved through the use of standards like the OMOP Common Data Model (OHDSI) and i2b2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794723"/>
            <a:ext cx="4931205" cy="3315132"/>
          </a:xfrm>
          <a:prstGeom prst="rect">
            <a:avLst/>
          </a:prstGeom>
        </p:spPr>
      </p:pic>
      <p:pic>
        <p:nvPicPr>
          <p:cNvPr id="2050" name="Picture 2" descr="mage result for i2b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786" y="2794723"/>
            <a:ext cx="4443010" cy="335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072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Structured </a:t>
            </a:r>
            <a:r>
              <a:rPr lang="en-US" dirty="0" smtClean="0"/>
              <a:t>vs. Unstructured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Structured data</a:t>
            </a:r>
          </a:p>
          <a:p>
            <a:pPr lvl="1"/>
            <a:r>
              <a:rPr lang="en-US" dirty="0" smtClean="0"/>
              <a:t>Codes (</a:t>
            </a:r>
            <a:r>
              <a:rPr lang="en-US" dirty="0" smtClean="0"/>
              <a:t>e.g. </a:t>
            </a:r>
            <a:r>
              <a:rPr lang="en-US" dirty="0" smtClean="0"/>
              <a:t>diagnosis, procedures)</a:t>
            </a:r>
          </a:p>
          <a:p>
            <a:pPr lvl="1"/>
            <a:r>
              <a:rPr lang="en-US" dirty="0" smtClean="0"/>
              <a:t>Lab value</a:t>
            </a:r>
          </a:p>
          <a:p>
            <a:pPr lvl="1"/>
            <a:r>
              <a:rPr lang="en-US" dirty="0" smtClean="0"/>
              <a:t>Demographics</a:t>
            </a:r>
          </a:p>
          <a:p>
            <a:pPr lvl="1"/>
            <a:r>
              <a:rPr lang="en-US" dirty="0" smtClean="0"/>
              <a:t>etc.</a:t>
            </a:r>
            <a:endParaRPr lang="en-US" dirty="0" smtClean="0"/>
          </a:p>
          <a:p>
            <a:r>
              <a:rPr lang="en-US" b="1" dirty="0" smtClean="0"/>
              <a:t>Unstructured data</a:t>
            </a:r>
          </a:p>
          <a:p>
            <a:pPr lvl="1"/>
            <a:r>
              <a:rPr lang="en-US" dirty="0" smtClean="0"/>
              <a:t>Free text notes</a:t>
            </a:r>
          </a:p>
          <a:p>
            <a:pPr lvl="1"/>
            <a:r>
              <a:rPr lang="en-US" dirty="0" smtClean="0"/>
              <a:t>Radiology reports</a:t>
            </a:r>
          </a:p>
          <a:p>
            <a:pPr lvl="1"/>
            <a:r>
              <a:rPr lang="en-US" dirty="0" smtClean="0"/>
              <a:t>Pathology reports</a:t>
            </a:r>
          </a:p>
          <a:p>
            <a:pPr lvl="1"/>
            <a:r>
              <a:rPr lang="en-US" dirty="0" smtClean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4436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263</TotalTime>
  <Words>1074</Words>
  <Application>Microsoft Macintosh PowerPoint</Application>
  <PresentationFormat>Widescreen</PresentationFormat>
  <Paragraphs>112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Calibri</vt:lpstr>
      <vt:lpstr>Calibri Light</vt:lpstr>
      <vt:lpstr>Retrospect</vt:lpstr>
      <vt:lpstr>Improving Clinical Trial Recruitment through FHIR and Natural Language Processing</vt:lpstr>
      <vt:lpstr>Clinical Trials</vt:lpstr>
      <vt:lpstr>Clinical Trials are Expensive</vt:lpstr>
      <vt:lpstr>Eligibility Criteria is complex</vt:lpstr>
      <vt:lpstr>Exclusion Criteria as well</vt:lpstr>
      <vt:lpstr>How are patients found?</vt:lpstr>
      <vt:lpstr>This is a very inefficient process.</vt:lpstr>
      <vt:lpstr>Advances are Being Made</vt:lpstr>
      <vt:lpstr>Structured vs. Unstructured Data</vt:lpstr>
      <vt:lpstr>ClarityNLP </vt:lpstr>
      <vt:lpstr>ClarityNLP</vt:lpstr>
      <vt:lpstr>Example Study</vt:lpstr>
      <vt:lpstr>Inclusion Criteria</vt:lpstr>
      <vt:lpstr>Exclusion Criteria</vt:lpstr>
      <vt:lpstr>Example: History of drug addiction</vt:lpstr>
      <vt:lpstr>Example: Drug addiction</vt:lpstr>
      <vt:lpstr>Another Example Study</vt:lpstr>
      <vt:lpstr>Inclusion Criteria</vt:lpstr>
      <vt:lpstr>Exclusion Criteria</vt:lpstr>
      <vt:lpstr>Left ventricular ejection fraction ≤ 45% with significant regional wall motion abnormality</vt:lpstr>
      <vt:lpstr>Low EF Patients</vt:lpstr>
      <vt:lpstr>ClarityNLP on FHIR</vt:lpstr>
      <vt:lpstr>Goal</vt:lpstr>
      <vt:lpstr>CQL Example</vt:lpstr>
      <vt:lpstr>CQL FHIR Engine Processes CQL to FHIR Query</vt:lpstr>
      <vt:lpstr>Pilot Project #1</vt:lpstr>
      <vt:lpstr>Pilot Project #2</vt:lpstr>
      <vt:lpstr>Seeking Two Teams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Improving Clinical Trial Recruitment through FHIR and Natural Language Processing</dc:title>
  <dc:creator>Duke, Jon D</dc:creator>
  <cp:lastModifiedBy>Microsoft Office User</cp:lastModifiedBy>
  <cp:revision>32</cp:revision>
  <dcterms:created xsi:type="dcterms:W3CDTF">2019-01-22T02:58:31Z</dcterms:created>
  <dcterms:modified xsi:type="dcterms:W3CDTF">2019-01-22T21:24:21Z</dcterms:modified>
</cp:coreProperties>
</file>